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7" r:id="rId4"/>
    <p:sldId id="258" r:id="rId5"/>
    <p:sldId id="271" r:id="rId6"/>
    <p:sldId id="262" r:id="rId7"/>
    <p:sldId id="263" r:id="rId8"/>
    <p:sldId id="261" r:id="rId9"/>
    <p:sldId id="260" r:id="rId10"/>
    <p:sldId id="264" r:id="rId11"/>
    <p:sldId id="265" r:id="rId1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213" d="100"/>
          <a:sy n="213" d="100"/>
        </p:scale>
        <p:origin x="300" y="1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1622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5668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C98F1A-3A92-D2FC-AF91-ABF3AD8FAA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36342A-61CD-3EA6-6CFB-063AEAC2E9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993812-F0E0-250B-91A0-D940745CD7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7D2877-FD37-962E-9566-C19D9E8C84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3480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26.jp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3537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76150" y="2012868"/>
            <a:ext cx="6791700" cy="22324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4481" b="1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Клуб семейного чтения «ПриклюЧтения»
</a:t>
            </a:r>
            <a:r>
              <a:rPr lang="en-US" sz="2241" b="1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494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 объединяет семьи через совместное чтение и обсуждение литературных произведений.
</a:t>
            </a:r>
            <a:endParaRPr lang="en-US" sz="4481" dirty="0"/>
          </a:p>
        </p:txBody>
      </p:sp>
      <p:sp>
        <p:nvSpPr>
          <p:cNvPr id="4" name="Text 1"/>
          <p:cNvSpPr txBox="1"/>
          <p:nvPr/>
        </p:nvSpPr>
        <p:spPr>
          <a:xfrm>
            <a:off x="4571999" y="4059767"/>
            <a:ext cx="4271433" cy="8847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400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400" dirty="0"/>
          </a:p>
        </p:txBody>
      </p:sp>
      <p:pic>
        <p:nvPicPr>
          <p:cNvPr id="5" name="Рисунок 4" descr="C:\Users\User\Downloads\Приключтения.heic">
            <a:extLst>
              <a:ext uri="{FF2B5EF4-FFF2-40B4-BE49-F238E27FC236}">
                <a16:creationId xmlns:a16="http://schemas.microsoft.com/office/drawing/2014/main" id="{417DA278-7CD0-BF01-B831-1404498CD629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8616" y="88986"/>
            <a:ext cx="2401037" cy="2023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id="{92AD9699-B2A1-4C66-9239-7969D435C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2" y="130151"/>
            <a:ext cx="2127586" cy="1661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48B9894-5441-493C-A7C9-E1AE9182520F}"/>
              </a:ext>
            </a:extLst>
          </p:cNvPr>
          <p:cNvSpPr txBox="1"/>
          <p:nvPr/>
        </p:nvSpPr>
        <p:spPr>
          <a:xfrm>
            <a:off x="2331668" y="35807"/>
            <a:ext cx="4276948" cy="12574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Arial" panose="020B0604020202020204" pitchFamily="34" charset="0"/>
                <a:ea typeface="Droid Sans"/>
                <a:cs typeface="Arial" panose="020B0604020202020204" pitchFamily="34" charset="0"/>
              </a:rPr>
              <a:t>Муниципальное бюджетное общеобразовательное учреждение</a:t>
            </a:r>
            <a:br>
              <a:rPr lang="ru-RU" sz="1800" kern="100" dirty="0">
                <a:effectLst/>
                <a:latin typeface="Arial" panose="020B0604020202020204" pitchFamily="34" charset="0"/>
                <a:ea typeface="Droid Sans"/>
                <a:cs typeface="Arial" panose="020B0604020202020204" pitchFamily="34" charset="0"/>
              </a:rPr>
            </a:br>
            <a:r>
              <a:rPr lang="ru-RU" sz="1800" kern="100" dirty="0">
                <a:effectLst/>
                <a:latin typeface="Arial" panose="020B0604020202020204" pitchFamily="34" charset="0"/>
                <a:ea typeface="Droid Sans"/>
                <a:cs typeface="Arial" panose="020B0604020202020204" pitchFamily="34" charset="0"/>
              </a:rPr>
              <a:t>"Средняя общеобразовательная школа №121 г. Челябинска"</a:t>
            </a:r>
            <a:endParaRPr lang="ru-RU" sz="1400" kern="100" dirty="0">
              <a:effectLst/>
              <a:latin typeface="Arial" panose="020B0604020202020204" pitchFamily="34" charset="0"/>
              <a:ea typeface="Droid Sans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7875" y="1285325"/>
            <a:ext cx="690300" cy="6903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25481" y="1285325"/>
            <a:ext cx="604013" cy="6903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94575" y="1328555"/>
            <a:ext cx="754800" cy="60384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971363" y="1285325"/>
            <a:ext cx="690300" cy="6903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715862" y="1285325"/>
            <a:ext cx="690300" cy="690300"/>
          </a:xfrm>
          <a:prstGeom prst="rect">
            <a:avLst/>
          </a:prstGeom>
        </p:spPr>
      </p:pic>
      <p:sp>
        <p:nvSpPr>
          <p:cNvPr id="18" name="Text 0"/>
          <p:cNvSpPr txBox="1"/>
          <p:nvPr/>
        </p:nvSpPr>
        <p:spPr>
          <a:xfrm>
            <a:off x="524225" y="351850"/>
            <a:ext cx="8095500" cy="450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960" b="1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Прогнозируемые результаты и социальное воздействие проекта
</a:t>
            </a:r>
            <a:endParaRPr lang="en-US" sz="1960" dirty="0"/>
          </a:p>
        </p:txBody>
      </p:sp>
      <p:sp>
        <p:nvSpPr>
          <p:cNvPr id="19" name="Text 1"/>
          <p:cNvSpPr txBox="1"/>
          <p:nvPr/>
        </p:nvSpPr>
        <p:spPr>
          <a:xfrm>
            <a:off x="8546875" y="4704250"/>
            <a:ext cx="304500" cy="32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88"/>
              </a:lnSpc>
              <a:buNone/>
            </a:pPr>
            <a:endParaRPr lang="en-US" sz="2400" dirty="0"/>
          </a:p>
        </p:txBody>
      </p:sp>
      <p:sp>
        <p:nvSpPr>
          <p:cNvPr id="20" name="Text 2"/>
          <p:cNvSpPr txBox="1"/>
          <p:nvPr/>
        </p:nvSpPr>
        <p:spPr>
          <a:xfrm>
            <a:off x="404587" y="2334266"/>
            <a:ext cx="1356900" cy="1866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b="1" dirty="0">
                <a:solidFill>
                  <a:srgbClr val="FDFF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Укрепление семейных отношений
</a:t>
            </a:r>
            <a:r>
              <a:rPr lang="en-US" sz="1223" b="1" dirty="0">
                <a:solidFill>
                  <a:srgbClr val="FDFF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23" dirty="0">
                <a:solidFill>
                  <a:srgbClr val="FDFF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223" dirty="0"/>
          </a:p>
        </p:txBody>
      </p:sp>
      <p:sp>
        <p:nvSpPr>
          <p:cNvPr id="21" name="Text 3"/>
          <p:cNvSpPr txBox="1"/>
          <p:nvPr/>
        </p:nvSpPr>
        <p:spPr>
          <a:xfrm>
            <a:off x="1999488" y="2334266"/>
            <a:ext cx="1639824" cy="1866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b="1" dirty="0">
                <a:solidFill>
                  <a:srgbClr val="FDFF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Повышение читательской грамотности</a:t>
            </a:r>
            <a:r>
              <a:rPr lang="en-US" sz="1336" b="1" dirty="0">
                <a:solidFill>
                  <a:srgbClr val="FDFF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336" dirty="0">
                <a:solidFill>
                  <a:srgbClr val="FDFF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336" dirty="0"/>
          </a:p>
        </p:txBody>
      </p:sp>
      <p:sp>
        <p:nvSpPr>
          <p:cNvPr id="22" name="Text 4"/>
          <p:cNvSpPr txBox="1"/>
          <p:nvPr/>
        </p:nvSpPr>
        <p:spPr>
          <a:xfrm>
            <a:off x="3639312" y="2334266"/>
            <a:ext cx="1749552" cy="1866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b="1" dirty="0">
                <a:solidFill>
                  <a:srgbClr val="FDFF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Создание читательского сообщества</a:t>
            </a:r>
            <a:r>
              <a:rPr lang="en-US" sz="1448" b="1" dirty="0">
                <a:solidFill>
                  <a:srgbClr val="FDFF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448" dirty="0">
                <a:solidFill>
                  <a:srgbClr val="FDFF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448" dirty="0"/>
          </a:p>
        </p:txBody>
      </p:sp>
      <p:sp>
        <p:nvSpPr>
          <p:cNvPr id="23" name="Text 5"/>
          <p:cNvSpPr txBox="1"/>
          <p:nvPr/>
        </p:nvSpPr>
        <p:spPr>
          <a:xfrm>
            <a:off x="5462016" y="2334266"/>
            <a:ext cx="1749552" cy="1866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b="1" dirty="0">
                <a:solidFill>
                  <a:srgbClr val="FDFF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Формирование культурной среды</a:t>
            </a:r>
            <a:r>
              <a:rPr lang="en-US" sz="1159" b="1" dirty="0">
                <a:solidFill>
                  <a:srgbClr val="FDFF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59" dirty="0">
                <a:solidFill>
                  <a:srgbClr val="FDFF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159" dirty="0"/>
          </a:p>
        </p:txBody>
      </p:sp>
      <p:sp>
        <p:nvSpPr>
          <p:cNvPr id="24" name="Text 6"/>
          <p:cNvSpPr txBox="1"/>
          <p:nvPr/>
        </p:nvSpPr>
        <p:spPr>
          <a:xfrm>
            <a:off x="7211568" y="2334266"/>
            <a:ext cx="1859280" cy="1866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FDFF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Сохранение преемственности поколений</a:t>
            </a:r>
            <a:r>
              <a:rPr lang="en-US" sz="1223" b="1" dirty="0">
                <a:solidFill>
                  <a:srgbClr val="FDFF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223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76150" y="1559724"/>
            <a:ext cx="6791700" cy="34821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ru-RU" sz="4800" b="1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«ПриклюЧтения»</a:t>
            </a:r>
            <a:r>
              <a:rPr lang="en-US" sz="4800" b="1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600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ru-RU" sz="1600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</a:t>
            </a:r>
            <a:r>
              <a:rPr lang="ru-RU" dirty="0"/>
              <a:t>это не просто досуговое мероприятие. Это инвестиция в будущее наших детей,  сохранение культурного кода и укрепление института семьи. Мы верим, что поддержка этой инициативы позволит нам вырастить поколение думающих, чувствующих, сопереживающих, добрых и читающих людей.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4800" dirty="0"/>
          </a:p>
        </p:txBody>
      </p:sp>
      <p:pic>
        <p:nvPicPr>
          <p:cNvPr id="4" name="Рисунок 3" descr="C:\Users\User\Downloads\Приключтения.heic">
            <a:extLst>
              <a:ext uri="{FF2B5EF4-FFF2-40B4-BE49-F238E27FC236}">
                <a16:creationId xmlns:a16="http://schemas.microsoft.com/office/drawing/2014/main" id="{B4E82ACB-B046-4FBF-45F4-77E7F65D1229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5605" y="185270"/>
            <a:ext cx="1895902" cy="16943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350" y="740863"/>
            <a:ext cx="4150800" cy="3660325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737875" y="739975"/>
            <a:ext cx="4053000" cy="450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772" b="1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Значение семейного чтения в современности
</a:t>
            </a:r>
            <a:endParaRPr lang="en-US" sz="1772" dirty="0"/>
          </a:p>
        </p:txBody>
      </p:sp>
      <p:sp>
        <p:nvSpPr>
          <p:cNvPr id="5" name="Text 1"/>
          <p:cNvSpPr txBox="1"/>
          <p:nvPr/>
        </p:nvSpPr>
        <p:spPr>
          <a:xfrm>
            <a:off x="4737875" y="1377274"/>
            <a:ext cx="4053000" cy="32153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1600" b="1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Семья….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600" b="1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     Совместное чтение…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600" b="1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                                    Все вместе…</a:t>
            </a:r>
            <a:r>
              <a:rPr lang="en-US" sz="1600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6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CCFCAC9-A007-4D37-9181-F8DFB8FBA8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3500" y="2226622"/>
            <a:ext cx="3335153" cy="213162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350" y="740863"/>
            <a:ext cx="4150800" cy="3660325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737875" y="739975"/>
            <a:ext cx="4053000" cy="450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772" b="1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Значение семейного чтения в современности
</a:t>
            </a:r>
            <a:endParaRPr lang="en-US" sz="1772" dirty="0"/>
          </a:p>
        </p:txBody>
      </p:sp>
      <p:sp>
        <p:nvSpPr>
          <p:cNvPr id="5" name="Text 1"/>
          <p:cNvSpPr txBox="1"/>
          <p:nvPr/>
        </p:nvSpPr>
        <p:spPr>
          <a:xfrm>
            <a:off x="4737875" y="1377274"/>
            <a:ext cx="4053000" cy="32153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Цифровые технологии вытесняют традицию совместных чтений, ослабляя связь между поколениями. Семейные вечера с книгой укрепляют эмоциональные узы и формируют у детей позитивные воспоминания, поддерживая культурные и семейные ценности.
</a:t>
            </a:r>
            <a:endParaRPr lang="en-US" dirty="0"/>
          </a:p>
        </p:txBody>
      </p:sp>
      <p:sp>
        <p:nvSpPr>
          <p:cNvPr id="6" name="Text 2"/>
          <p:cNvSpPr txBox="1"/>
          <p:nvPr/>
        </p:nvSpPr>
        <p:spPr>
          <a:xfrm>
            <a:off x="8546875" y="4704250"/>
            <a:ext cx="304500" cy="32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88"/>
              </a:lnSpc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23140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000" y="1125896"/>
            <a:ext cx="2769600" cy="1533558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87197" y="1125896"/>
            <a:ext cx="2769600" cy="1533558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71553" y="1125896"/>
            <a:ext cx="2769600" cy="1533558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 0"/>
          <p:cNvSpPr txBox="1"/>
          <p:nvPr/>
        </p:nvSpPr>
        <p:spPr>
          <a:xfrm>
            <a:off x="535250" y="3600228"/>
            <a:ext cx="2327100" cy="76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03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Современные дети и взрослые проводят всё больше времени у экранов, что снижает мотивацию читать и уменьшает качество семейного досуга.
</a:t>
            </a:r>
            <a:endParaRPr lang="en-US" sz="1203" dirty="0"/>
          </a:p>
        </p:txBody>
      </p:sp>
      <p:sp>
        <p:nvSpPr>
          <p:cNvPr id="10" name="Text 1"/>
          <p:cNvSpPr txBox="1"/>
          <p:nvPr/>
        </p:nvSpPr>
        <p:spPr>
          <a:xfrm>
            <a:off x="535250" y="2837554"/>
            <a:ext cx="2327100" cy="4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FDFF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Падение интереса к книгам среди детей и родителей
</a:t>
            </a:r>
            <a:endParaRPr lang="en-US" sz="1350" dirty="0"/>
          </a:p>
        </p:txBody>
      </p:sp>
      <p:sp>
        <p:nvSpPr>
          <p:cNvPr id="11" name="Text 2"/>
          <p:cNvSpPr txBox="1"/>
          <p:nvPr/>
        </p:nvSpPr>
        <p:spPr>
          <a:xfrm>
            <a:off x="3408450" y="3600228"/>
            <a:ext cx="2327100" cy="76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17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Отсутствие времени и привычек к семейному чтению ведет к ослаблению межпоколенческих связей и сокращению возможностей для обмена опытом.
</a:t>
            </a:r>
            <a:endParaRPr lang="en-US" sz="1117" dirty="0"/>
          </a:p>
        </p:txBody>
      </p:sp>
      <p:sp>
        <p:nvSpPr>
          <p:cNvPr id="12" name="Text 3"/>
          <p:cNvSpPr txBox="1"/>
          <p:nvPr/>
        </p:nvSpPr>
        <p:spPr>
          <a:xfrm>
            <a:off x="3408450" y="2837554"/>
            <a:ext cx="2327100" cy="4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56" b="1" dirty="0">
                <a:solidFill>
                  <a:srgbClr val="FDFF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Сокращение совместных досуговых традиций
</a:t>
            </a:r>
            <a:endParaRPr lang="en-US" sz="1456" dirty="0"/>
          </a:p>
        </p:txBody>
      </p:sp>
      <p:sp>
        <p:nvSpPr>
          <p:cNvPr id="13" name="Text 4"/>
          <p:cNvSpPr txBox="1"/>
          <p:nvPr/>
        </p:nvSpPr>
        <p:spPr>
          <a:xfrm>
            <a:off x="6281650" y="3600228"/>
            <a:ext cx="2327100" cy="76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03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Недостаток общения через книги снижает словарный запас детей и препятствует сохранению важных культурных и семейных традиций.
</a:t>
            </a:r>
            <a:endParaRPr lang="en-US" sz="1203" dirty="0"/>
          </a:p>
        </p:txBody>
      </p:sp>
      <p:sp>
        <p:nvSpPr>
          <p:cNvPr id="14" name="Text 5"/>
          <p:cNvSpPr txBox="1"/>
          <p:nvPr/>
        </p:nvSpPr>
        <p:spPr>
          <a:xfrm>
            <a:off x="6281650" y="2837554"/>
            <a:ext cx="2327100" cy="4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20" b="1" dirty="0">
                <a:solidFill>
                  <a:srgbClr val="FDFF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Беднеющий словарный запас и ослабление передачи ценностей
</a:t>
            </a:r>
            <a:endParaRPr lang="en-US" sz="1120" dirty="0"/>
          </a:p>
        </p:txBody>
      </p:sp>
      <p:sp>
        <p:nvSpPr>
          <p:cNvPr id="15" name="Text 6"/>
          <p:cNvSpPr txBox="1"/>
          <p:nvPr/>
        </p:nvSpPr>
        <p:spPr>
          <a:xfrm>
            <a:off x="8546875" y="4704250"/>
            <a:ext cx="304500" cy="32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88"/>
              </a:lnSpc>
              <a:buNone/>
            </a:pPr>
            <a:endParaRPr lang="en-US" sz="2400" dirty="0"/>
          </a:p>
        </p:txBody>
      </p:sp>
      <p:sp>
        <p:nvSpPr>
          <p:cNvPr id="16" name="Text 7"/>
          <p:cNvSpPr txBox="1"/>
          <p:nvPr/>
        </p:nvSpPr>
        <p:spPr>
          <a:xfrm>
            <a:off x="537150" y="351850"/>
            <a:ext cx="8083500" cy="450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FDFF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Основные проблемы традиции семейного чтения</a:t>
            </a:r>
            <a:r>
              <a:rPr lang="en-US" sz="2555" b="1" dirty="0">
                <a:solidFill>
                  <a:srgbClr val="FDFF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55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5D5CD8-3899-AFE5-3D31-E4FD12666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D8AA2FA1-711D-3EFE-0121-5FE0D45FC8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>
            <a:extLst>
              <a:ext uri="{FF2B5EF4-FFF2-40B4-BE49-F238E27FC236}">
                <a16:creationId xmlns:a16="http://schemas.microsoft.com/office/drawing/2014/main" id="{C98C5DDE-5614-D502-751E-01235C3573A4}"/>
              </a:ext>
            </a:extLst>
          </p:cNvPr>
          <p:cNvSpPr txBox="1"/>
          <p:nvPr/>
        </p:nvSpPr>
        <p:spPr>
          <a:xfrm>
            <a:off x="537150" y="351841"/>
            <a:ext cx="8069700" cy="450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endParaRPr lang="ru-RU" sz="3000" b="1" dirty="0">
              <a:solidFill>
                <a:srgbClr val="FDFFF4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ru-RU" sz="3000" b="1" dirty="0">
                <a:solidFill>
                  <a:srgbClr val="FDFF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Цель проекта</a:t>
            </a:r>
            <a:r>
              <a:rPr lang="en-US" sz="3000" b="1" dirty="0">
                <a:solidFill>
                  <a:srgbClr val="FDFF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300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301159B3-1347-A525-D9C1-E67734E3F050}"/>
              </a:ext>
            </a:extLst>
          </p:cNvPr>
          <p:cNvSpPr txBox="1"/>
          <p:nvPr/>
        </p:nvSpPr>
        <p:spPr>
          <a:xfrm>
            <a:off x="469899" y="1096432"/>
            <a:ext cx="8069700" cy="36078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just">
              <a:buSzPts val="1350"/>
              <a:buFont typeface="Times New Roman" panose="02020603050405020304" pitchFamily="18" charset="0"/>
              <a:buChar char="—"/>
              <a:tabLst>
                <a:tab pos="99695" algn="l"/>
                <a:tab pos="279400" algn="l"/>
                <a:tab pos="630555" algn="l"/>
                <a:tab pos="810260" algn="l"/>
              </a:tabLst>
            </a:pPr>
            <a:r>
              <a:rPr lang="ru-RU" dirty="0"/>
              <a:t> укрепление семейных связей;</a:t>
            </a:r>
          </a:p>
          <a:p>
            <a:pPr marL="342900" indent="-342900" algn="just">
              <a:buSzPts val="1350"/>
              <a:buFont typeface="Times New Roman" panose="02020603050405020304" pitchFamily="18" charset="0"/>
              <a:buChar char="—"/>
              <a:tabLst>
                <a:tab pos="99695" algn="l"/>
                <a:tab pos="279400" algn="l"/>
                <a:tab pos="630555" algn="l"/>
                <a:tab pos="810260" algn="l"/>
              </a:tabLst>
            </a:pPr>
            <a:r>
              <a:rPr lang="ru-RU" dirty="0"/>
              <a:t> создание условий для совместных занятий, способствующих укреплению эмоциональных связей между членами семьи:</a:t>
            </a:r>
          </a:p>
          <a:p>
            <a:pPr marL="342900" indent="-342900" algn="just">
              <a:buSzPts val="1350"/>
              <a:buFont typeface="Times New Roman" panose="02020603050405020304" pitchFamily="18" charset="0"/>
              <a:buChar char="—"/>
              <a:tabLst>
                <a:tab pos="99695" algn="l"/>
                <a:tab pos="279400" algn="l"/>
                <a:tab pos="630555" algn="l"/>
                <a:tab pos="810260" algn="l"/>
              </a:tabLst>
            </a:pPr>
            <a:r>
              <a:rPr lang="ru-RU" dirty="0"/>
              <a:t> привлечение внимания школьников и их родителей к книгам разных жанров и форматов;</a:t>
            </a:r>
          </a:p>
          <a:p>
            <a:pPr marL="342900" indent="-342900" algn="just">
              <a:buSzPts val="1350"/>
              <a:buFont typeface="Times New Roman" panose="02020603050405020304" pitchFamily="18" charset="0"/>
              <a:buChar char="—"/>
              <a:tabLst>
                <a:tab pos="99695" algn="l"/>
                <a:tab pos="279400" algn="l"/>
                <a:tab pos="630555" algn="l"/>
                <a:tab pos="810260" algn="l"/>
              </a:tabLst>
            </a:pPr>
            <a:r>
              <a:rPr lang="ru-RU" dirty="0"/>
              <a:t> стимулирование желания читать больше и чаще.</a:t>
            </a:r>
          </a:p>
          <a:p>
            <a:pPr lvl="0"/>
            <a:endParaRPr lang="en-US" sz="1600" dirty="0"/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796F8EA2-F21C-EE0E-C0B3-5608F16C54F0}"/>
              </a:ext>
            </a:extLst>
          </p:cNvPr>
          <p:cNvSpPr txBox="1"/>
          <p:nvPr/>
        </p:nvSpPr>
        <p:spPr>
          <a:xfrm>
            <a:off x="8546875" y="4704250"/>
            <a:ext cx="304500" cy="32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88"/>
              </a:lnSpc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12148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537150" y="351841"/>
            <a:ext cx="8069700" cy="450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endParaRPr lang="ru-RU" sz="3000" b="1" dirty="0">
              <a:solidFill>
                <a:srgbClr val="FDFFF4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FDFF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Задачи</a:t>
            </a:r>
            <a:r>
              <a:rPr lang="ru-RU" sz="3000" b="1" dirty="0">
                <a:solidFill>
                  <a:srgbClr val="FDFF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проекта</a:t>
            </a:r>
            <a:r>
              <a:rPr lang="en-US" sz="3000" b="1" dirty="0">
                <a:solidFill>
                  <a:srgbClr val="FDFF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3000" dirty="0"/>
          </a:p>
        </p:txBody>
      </p:sp>
      <p:sp>
        <p:nvSpPr>
          <p:cNvPr id="5" name="Text 1"/>
          <p:cNvSpPr txBox="1"/>
          <p:nvPr/>
        </p:nvSpPr>
        <p:spPr>
          <a:xfrm>
            <a:off x="469899" y="1096432"/>
            <a:ext cx="8069700" cy="36078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lvl="0" indent="-342900" algn="just">
              <a:buSzPts val="1350"/>
              <a:buFont typeface="Times New Roman" panose="02020603050405020304" pitchFamily="18" charset="0"/>
              <a:buChar char="—"/>
              <a:tabLst>
                <a:tab pos="99695" algn="l"/>
                <a:tab pos="279400" algn="l"/>
                <a:tab pos="630555" algn="l"/>
                <a:tab pos="810260" algn="l"/>
              </a:tabLst>
            </a:pPr>
            <a:r>
              <a:rPr lang="ru-RU" sz="1200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</a:t>
            </a:r>
            <a:r>
              <a:rPr lang="x-none" sz="1200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азвитие читательского интереса, </a:t>
            </a:r>
            <a:r>
              <a:rPr lang="x-none" sz="12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литературного и художественного вкуса членов Клуба</a:t>
            </a:r>
            <a:r>
              <a:rPr lang="x-none" sz="1200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посредством добывания новой информации через совместную деятельность «ученик – учитель - родитель - библиотекарь»</a:t>
            </a:r>
            <a:r>
              <a:rPr lang="ru-RU" sz="1200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x-none" sz="1200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200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SzPts val="1350"/>
              <a:buFont typeface="Times New Roman" panose="02020603050405020304" pitchFamily="18" charset="0"/>
              <a:buChar char="—"/>
              <a:tabLst>
                <a:tab pos="99695" algn="l"/>
                <a:tab pos="210820" algn="l"/>
                <a:tab pos="279400" algn="l"/>
                <a:tab pos="630555" algn="l"/>
                <a:tab pos="810260" algn="l"/>
              </a:tabLst>
            </a:pPr>
            <a:r>
              <a:rPr lang="ru-RU" sz="12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x-none" sz="12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озрождение семейного чтения путем приобщения </a:t>
            </a:r>
            <a:r>
              <a:rPr lang="ru-RU" sz="12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обучающихся</a:t>
            </a:r>
            <a:r>
              <a:rPr lang="x-none" sz="12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 регулярному</a:t>
            </a:r>
            <a:r>
              <a:rPr lang="x-none" sz="1200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чтению детской литературы</a:t>
            </a:r>
            <a:r>
              <a:rPr lang="ru-RU" sz="1200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200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SzPts val="1350"/>
              <a:buFont typeface="Times New Roman" panose="02020603050405020304" pitchFamily="18" charset="0"/>
              <a:buChar char="—"/>
              <a:tabLst>
                <a:tab pos="99695" algn="l"/>
                <a:tab pos="279400" algn="l"/>
                <a:tab pos="306070" algn="l"/>
                <a:tab pos="630555" algn="l"/>
                <a:tab pos="810260" algn="l"/>
              </a:tabLst>
            </a:pPr>
            <a:r>
              <a:rPr lang="ru-RU" sz="1200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x-none" sz="1200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тимулирование самостоятельной деятельности обучающихся для развития способностей ребенка: речи, мышления, фантазии, творчества</a:t>
            </a:r>
            <a:r>
              <a:rPr lang="ru-RU" sz="1200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spc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SzPts val="1350"/>
              <a:buFont typeface="Times New Roman" panose="02020603050405020304" pitchFamily="18" charset="0"/>
              <a:buChar char="—"/>
              <a:tabLst>
                <a:tab pos="99695" algn="l"/>
                <a:tab pos="279400" algn="l"/>
                <a:tab pos="630555" algn="l"/>
                <a:tab pos="810260" algn="l"/>
              </a:tabLst>
            </a:pPr>
            <a:r>
              <a:rPr lang="ru-RU" sz="1200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</a:t>
            </a:r>
            <a:r>
              <a:rPr lang="x-none" sz="1200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ормирование культуры чтения, стремления к самореализации</a:t>
            </a:r>
            <a:r>
              <a:rPr lang="ru-RU" sz="1200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x-none" sz="1200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воспитание ученика, творчески решающего круг задач совместно с родителями</a:t>
            </a:r>
            <a:r>
              <a:rPr lang="ru-RU" sz="1200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200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SzPts val="1350"/>
              <a:buFont typeface="Times New Roman" panose="02020603050405020304" pitchFamily="18" charset="0"/>
              <a:buChar char="—"/>
            </a:pPr>
            <a:r>
              <a:rPr lang="x-none" sz="12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Проведение исследований и анализ существующих проблем </a:t>
            </a:r>
            <a:r>
              <a:rPr lang="ru-RU" sz="12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процессе формирования читательской компетентности; организации детско-родительского взаимодействия в процессе совместного чтения и обсуждения книг</a:t>
            </a:r>
            <a:r>
              <a:rPr lang="x-none" sz="12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spc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SzPts val="1350"/>
              <a:buFont typeface="Times New Roman" panose="02020603050405020304" pitchFamily="18" charset="0"/>
              <a:buChar char="—"/>
            </a:pPr>
            <a:r>
              <a:rPr lang="ru-RU" sz="12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регулярных встреч и мероприятий, направленных на обсуждение прочитанных книг, проведение викторин, конкурсов и творческих мастерских.</a:t>
            </a:r>
          </a:p>
          <a:p>
            <a:pPr marL="342900" lvl="0" indent="-342900" algn="just">
              <a:buSzPts val="1350"/>
              <a:buFont typeface="Times New Roman" panose="02020603050405020304" pitchFamily="18" charset="0"/>
              <a:buChar char="—"/>
            </a:pPr>
            <a:r>
              <a:rPr lang="ru-RU" sz="12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Проведение акций и кампаний, привлекающих внимание общественности к важности чтения и роли библиотек в обществе.</a:t>
            </a:r>
          </a:p>
          <a:p>
            <a:pPr marL="342900" lvl="0" indent="-342900" algn="just">
              <a:buSzPts val="1350"/>
              <a:buFont typeface="Times New Roman" panose="02020603050405020304" pitchFamily="18" charset="0"/>
              <a:buChar char="—"/>
            </a:pPr>
            <a:r>
              <a:rPr lang="ru-RU" sz="12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Поддержка инициатив учителей и учеников, направленных на популяризацию чтения и улучшение качества образовательного процесса.</a:t>
            </a:r>
          </a:p>
          <a:p>
            <a:pPr marL="342900" lvl="0" indent="-342900" algn="just">
              <a:buSzPts val="1350"/>
              <a:buFont typeface="Times New Roman" panose="02020603050405020304" pitchFamily="18" charset="0"/>
              <a:buChar char="—"/>
            </a:pPr>
            <a:r>
              <a:rPr lang="ru-RU" sz="12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Создание авторских творческих работ.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sp>
        <p:nvSpPr>
          <p:cNvPr id="8" name="Text 4"/>
          <p:cNvSpPr txBox="1"/>
          <p:nvPr/>
        </p:nvSpPr>
        <p:spPr>
          <a:xfrm>
            <a:off x="8546875" y="4704250"/>
            <a:ext cx="304500" cy="32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88"/>
              </a:lnSpc>
              <a:buNone/>
            </a:pPr>
            <a:endParaRPr lang="en-US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37150" y="351841"/>
            <a:ext cx="8069700" cy="450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323" b="1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Положительное влияние семейного чтения на ребёнка
</a:t>
            </a:r>
            <a:endParaRPr lang="en-US" sz="2323" dirty="0"/>
          </a:p>
        </p:txBody>
      </p:sp>
      <p:sp>
        <p:nvSpPr>
          <p:cNvPr id="4" name="Text 1"/>
          <p:cNvSpPr txBox="1"/>
          <p:nvPr/>
        </p:nvSpPr>
        <p:spPr>
          <a:xfrm>
            <a:off x="537148" y="1496825"/>
            <a:ext cx="3700800" cy="1194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000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Развитие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000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эмоциональн</a:t>
            </a:r>
            <a:r>
              <a:rPr lang="ru-RU" sz="2000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ого</a:t>
            </a:r>
            <a:r>
              <a:rPr lang="en-US" sz="2000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ru-RU" sz="2000" dirty="0">
              <a:solidFill>
                <a:srgbClr val="413C58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000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интеллект</a:t>
            </a:r>
            <a:r>
              <a:rPr lang="ru-RU" sz="2000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</a:t>
            </a:r>
          </a:p>
          <a:p>
            <a:pPr marL="0" indent="0" algn="l">
              <a:lnSpc>
                <a:spcPct val="100000"/>
              </a:lnSpc>
              <a:buNone/>
            </a:pPr>
            <a:r>
              <a:rPr lang="en-US" sz="1600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600" dirty="0"/>
          </a:p>
        </p:txBody>
      </p:sp>
      <p:sp>
        <p:nvSpPr>
          <p:cNvPr id="5" name="Text 2"/>
          <p:cNvSpPr txBox="1"/>
          <p:nvPr/>
        </p:nvSpPr>
        <p:spPr>
          <a:xfrm>
            <a:off x="537148" y="3161425"/>
            <a:ext cx="3700800" cy="1194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000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</a:t>
            </a:r>
            <a:r>
              <a:rPr lang="en-US" sz="2000" dirty="0" err="1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асшир</a:t>
            </a:r>
            <a:r>
              <a:rPr lang="ru-RU" sz="2000" dirty="0" err="1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ение</a:t>
            </a:r>
            <a:r>
              <a:rPr lang="en-US" sz="2000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кругозор</a:t>
            </a:r>
            <a:r>
              <a:rPr lang="ru-RU" sz="2000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</a:t>
            </a:r>
            <a:r>
              <a:rPr lang="en-US" sz="2000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ru-RU" sz="2000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развитие </a:t>
            </a:r>
            <a:r>
              <a:rPr lang="en-US" sz="2000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словарн</a:t>
            </a:r>
            <a:r>
              <a:rPr lang="ru-RU" sz="2000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ого</a:t>
            </a:r>
            <a:r>
              <a:rPr lang="en-US" sz="2000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запас</a:t>
            </a:r>
            <a:r>
              <a:rPr lang="ru-RU" sz="2000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а, </a:t>
            </a:r>
            <a:r>
              <a:rPr lang="en-US" sz="2000" dirty="0" err="1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формировани</a:t>
            </a:r>
            <a:r>
              <a:rPr lang="ru-RU" sz="2000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</a:t>
            </a:r>
            <a:r>
              <a:rPr lang="en-US" sz="2000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познавательных</a:t>
            </a:r>
            <a:r>
              <a:rPr lang="en-US" sz="2000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навыков</a:t>
            </a:r>
            <a:endParaRPr lang="en-US" sz="2000" dirty="0"/>
          </a:p>
        </p:txBody>
      </p:sp>
      <p:sp>
        <p:nvSpPr>
          <p:cNvPr id="6" name="Text 3"/>
          <p:cNvSpPr txBox="1"/>
          <p:nvPr/>
        </p:nvSpPr>
        <p:spPr>
          <a:xfrm>
            <a:off x="5058448" y="1496825"/>
            <a:ext cx="3700800" cy="1194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000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Снижение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2000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уровня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000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стресса</a:t>
            </a:r>
            <a:endParaRPr lang="en-US" sz="2000" dirty="0"/>
          </a:p>
        </p:txBody>
      </p:sp>
      <p:sp>
        <p:nvSpPr>
          <p:cNvPr id="7" name="Text 4"/>
          <p:cNvSpPr txBox="1"/>
          <p:nvPr/>
        </p:nvSpPr>
        <p:spPr>
          <a:xfrm>
            <a:off x="4906048" y="3161425"/>
            <a:ext cx="3700800" cy="1194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000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</a:t>
            </a:r>
            <a:r>
              <a:rPr lang="en-US" sz="2000" dirty="0" err="1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азвити</a:t>
            </a:r>
            <a:r>
              <a:rPr lang="ru-RU" sz="2000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</a:t>
            </a:r>
            <a:r>
              <a:rPr lang="en-US" sz="2000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самопознания</a:t>
            </a:r>
            <a:r>
              <a:rPr lang="en-US" sz="2000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ru-RU" sz="2000" dirty="0">
              <a:solidFill>
                <a:srgbClr val="413C58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000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 </a:t>
            </a:r>
            <a:r>
              <a:rPr lang="en-US" sz="2000" dirty="0" err="1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социальной</a:t>
            </a:r>
            <a:r>
              <a:rPr lang="en-US" sz="2000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адаптации</a:t>
            </a:r>
            <a:r>
              <a:rPr lang="en-US" sz="1600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600" dirty="0"/>
          </a:p>
        </p:txBody>
      </p:sp>
      <p:sp>
        <p:nvSpPr>
          <p:cNvPr id="8" name="Text 5"/>
          <p:cNvSpPr txBox="1"/>
          <p:nvPr/>
        </p:nvSpPr>
        <p:spPr>
          <a:xfrm>
            <a:off x="8546875" y="4704250"/>
            <a:ext cx="304500" cy="32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88"/>
              </a:lnSpc>
              <a:buNone/>
            </a:pPr>
            <a:endParaRPr lang="en-US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450" y="999745"/>
            <a:ext cx="4338702" cy="35478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537150" y="351841"/>
            <a:ext cx="8069700" cy="450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874" b="1" dirty="0">
                <a:solidFill>
                  <a:srgbClr val="FDFF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Программа тематических </a:t>
            </a:r>
            <a:r>
              <a:rPr lang="en-US" sz="2874" b="1" dirty="0" err="1">
                <a:solidFill>
                  <a:srgbClr val="FDFF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встреч</a:t>
            </a:r>
            <a:r>
              <a:rPr lang="en-US" sz="2874" b="1" dirty="0">
                <a:solidFill>
                  <a:srgbClr val="FDFF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
</a:t>
            </a:r>
            <a:endParaRPr lang="en-US" sz="2874" dirty="0"/>
          </a:p>
        </p:txBody>
      </p:sp>
      <p:sp>
        <p:nvSpPr>
          <p:cNvPr id="5" name="Text 1"/>
          <p:cNvSpPr txBox="1"/>
          <p:nvPr/>
        </p:nvSpPr>
        <p:spPr>
          <a:xfrm>
            <a:off x="4853575" y="1245101"/>
            <a:ext cx="3693300" cy="170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Темы, форматы мероприятий и их регулярность отражены в таблице, демонстрирующей разнообразие и насыщенность программы.
</a:t>
            </a:r>
            <a:endParaRPr lang="en-US" sz="1600" dirty="0"/>
          </a:p>
        </p:txBody>
      </p:sp>
      <p:sp>
        <p:nvSpPr>
          <p:cNvPr id="6" name="Text 2"/>
          <p:cNvSpPr txBox="1"/>
          <p:nvPr/>
        </p:nvSpPr>
        <p:spPr>
          <a:xfrm>
            <a:off x="4853575" y="3326050"/>
            <a:ext cx="3693300" cy="1073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Регулярные тематические встречи способствуют комплексному развитию чтения и укреплению семейных традиций.
</a:t>
            </a:r>
            <a:endParaRPr lang="en-US" sz="1600" dirty="0"/>
          </a:p>
        </p:txBody>
      </p:sp>
      <p:sp>
        <p:nvSpPr>
          <p:cNvPr id="7" name="Text 3"/>
          <p:cNvSpPr txBox="1"/>
          <p:nvPr/>
        </p:nvSpPr>
        <p:spPr>
          <a:xfrm>
            <a:off x="528750" y="4079490"/>
            <a:ext cx="3537900" cy="39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400" dirty="0"/>
          </a:p>
        </p:txBody>
      </p:sp>
      <p:sp>
        <p:nvSpPr>
          <p:cNvPr id="8" name="Text 4"/>
          <p:cNvSpPr txBox="1"/>
          <p:nvPr/>
        </p:nvSpPr>
        <p:spPr>
          <a:xfrm>
            <a:off x="8546875" y="4704250"/>
            <a:ext cx="304500" cy="32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88"/>
              </a:lnSpc>
              <a:buNone/>
            </a:pPr>
            <a:endParaRPr lang="en-US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000" y="1126466"/>
            <a:ext cx="2769600" cy="1568719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87197" y="1126466"/>
            <a:ext cx="2769600" cy="1568719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71553" y="1126466"/>
            <a:ext cx="2769600" cy="1568719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 0"/>
          <p:cNvSpPr txBox="1"/>
          <p:nvPr/>
        </p:nvSpPr>
        <p:spPr>
          <a:xfrm>
            <a:off x="535250" y="3458075"/>
            <a:ext cx="2327100" cy="1050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44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Совместное вслух чтение классических и современных произведений с последующим обсуждением помогает лучше понять содержание и персонажей.
</a:t>
            </a:r>
            <a:endParaRPr lang="en-US" sz="1344" dirty="0"/>
          </a:p>
        </p:txBody>
      </p:sp>
      <p:sp>
        <p:nvSpPr>
          <p:cNvPr id="10" name="Text 1"/>
          <p:cNvSpPr txBox="1"/>
          <p:nvPr/>
        </p:nvSpPr>
        <p:spPr>
          <a:xfrm>
            <a:off x="535250" y="2837554"/>
            <a:ext cx="2327100" cy="4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Громкие чтения и обсуждения
</a:t>
            </a:r>
            <a:endParaRPr lang="en-US" sz="1600" dirty="0"/>
          </a:p>
        </p:txBody>
      </p:sp>
      <p:sp>
        <p:nvSpPr>
          <p:cNvPr id="11" name="Text 2"/>
          <p:cNvSpPr txBox="1"/>
          <p:nvPr/>
        </p:nvSpPr>
        <p:spPr>
          <a:xfrm>
            <a:off x="3408450" y="3458075"/>
            <a:ext cx="2327100" cy="1050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06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Постановка отрывков из произведений развивает творческие способности и способствует глубже погружению в мир героев.
</a:t>
            </a:r>
            <a:endParaRPr lang="en-US" sz="1506" dirty="0"/>
          </a:p>
        </p:txBody>
      </p:sp>
      <p:sp>
        <p:nvSpPr>
          <p:cNvPr id="12" name="Text 3"/>
          <p:cNvSpPr txBox="1"/>
          <p:nvPr/>
        </p:nvSpPr>
        <p:spPr>
          <a:xfrm>
            <a:off x="3408450" y="2837554"/>
            <a:ext cx="2327100" cy="4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Театр книги и инсценировки
</a:t>
            </a:r>
            <a:endParaRPr lang="en-US" sz="1600" dirty="0"/>
          </a:p>
        </p:txBody>
      </p:sp>
      <p:sp>
        <p:nvSpPr>
          <p:cNvPr id="13" name="Text 4"/>
          <p:cNvSpPr txBox="1"/>
          <p:nvPr/>
        </p:nvSpPr>
        <p:spPr>
          <a:xfrm>
            <a:off x="6281650" y="3458075"/>
            <a:ext cx="2327100" cy="1050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78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Создание иллюстраций, написание историй и живое общение с авторами обогащают опыт участников и вдохновляют на творчество.
</a:t>
            </a:r>
            <a:endParaRPr lang="en-US" sz="1378" dirty="0"/>
          </a:p>
        </p:txBody>
      </p:sp>
      <p:sp>
        <p:nvSpPr>
          <p:cNvPr id="14" name="Text 5"/>
          <p:cNvSpPr txBox="1"/>
          <p:nvPr/>
        </p:nvSpPr>
        <p:spPr>
          <a:xfrm>
            <a:off x="6281650" y="2837554"/>
            <a:ext cx="2327100" cy="4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33" b="1" dirty="0">
                <a:solidFill>
                  <a:srgbClr val="413C5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Творческие мастерские и встречи с писателями
</a:t>
            </a:r>
            <a:endParaRPr lang="en-US" sz="1533" dirty="0"/>
          </a:p>
        </p:txBody>
      </p:sp>
      <p:sp>
        <p:nvSpPr>
          <p:cNvPr id="15" name="Text 6"/>
          <p:cNvSpPr txBox="1"/>
          <p:nvPr/>
        </p:nvSpPr>
        <p:spPr>
          <a:xfrm>
            <a:off x="8546875" y="4704250"/>
            <a:ext cx="304500" cy="32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88"/>
              </a:lnSpc>
              <a:buNone/>
            </a:pPr>
            <a:endParaRPr lang="en-US" sz="2400" dirty="0"/>
          </a:p>
        </p:txBody>
      </p:sp>
      <p:sp>
        <p:nvSpPr>
          <p:cNvPr id="16" name="Text 7"/>
          <p:cNvSpPr txBox="1"/>
          <p:nvPr/>
        </p:nvSpPr>
        <p:spPr>
          <a:xfrm>
            <a:off x="537150" y="351850"/>
            <a:ext cx="8083500" cy="450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DFF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Форматы семейных встреч в рамках проекта</a:t>
            </a:r>
            <a:r>
              <a:rPr lang="en-US" sz="2824" b="1" dirty="0">
                <a:solidFill>
                  <a:srgbClr val="FDFF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824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B5AA6C1-BE13-C661-256E-E22348122B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87197" y="944819"/>
            <a:ext cx="2769600" cy="1776867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4A0CD422-5038-9D33-C923-593AE9B0769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4000" y="944820"/>
            <a:ext cx="2829599" cy="175036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74D6BE23-5F0F-511A-8B0F-26F2C8E78FA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36734" y="944819"/>
            <a:ext cx="2814641" cy="177686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639</Words>
  <Application>Microsoft Office PowerPoint</Application>
  <PresentationFormat>Экран (16:9)</PresentationFormat>
  <Paragraphs>74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Владимир Загородных</cp:lastModifiedBy>
  <cp:revision>17</cp:revision>
  <dcterms:created xsi:type="dcterms:W3CDTF">2026-03-30T12:04:57Z</dcterms:created>
  <dcterms:modified xsi:type="dcterms:W3CDTF">2026-04-01T12:33:54Z</dcterms:modified>
</cp:coreProperties>
</file>