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7" r:id="rId4"/>
    <p:sldId id="258" r:id="rId5"/>
    <p:sldId id="271" r:id="rId6"/>
    <p:sldId id="262" r:id="rId7"/>
    <p:sldId id="263" r:id="rId8"/>
    <p:sldId id="261" r:id="rId9"/>
    <p:sldId id="260" r:id="rId10"/>
    <p:sldId id="264" r:id="rId11"/>
    <p:sldId id="272" r:id="rId12"/>
    <p:sldId id="273" r:id="rId13"/>
    <p:sldId id="276" r:id="rId14"/>
    <p:sldId id="275" r:id="rId15"/>
    <p:sldId id="265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61" d="100"/>
          <a:sy n="161" d="100"/>
        </p:scale>
        <p:origin x="-90" y="-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62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66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CC98F1A-3A92-D2FC-AF91-ABF3AD8FA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536342A-61CD-3EA6-6CFB-063AEAC2E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8993812-F0E0-250B-91A0-D940745CD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F7D2877-FD37-962E-9566-C19D9E8C84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4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537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2012868"/>
            <a:ext cx="6791700" cy="22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 семейного чтения «ПриклюЧтения»
</a:t>
            </a:r>
            <a:r>
              <a:rPr lang="en-US" sz="2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4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объединяет семьи через совместное чтение и обсуждение литературных произведений.
</a:t>
            </a:r>
            <a:endParaRPr lang="en-US" sz="4481" dirty="0"/>
          </a:p>
        </p:txBody>
      </p:sp>
      <p:sp>
        <p:nvSpPr>
          <p:cNvPr id="4" name="Text 1"/>
          <p:cNvSpPr txBox="1"/>
          <p:nvPr/>
        </p:nvSpPr>
        <p:spPr>
          <a:xfrm>
            <a:off x="4571999" y="4059767"/>
            <a:ext cx="4271433" cy="884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pic>
        <p:nvPicPr>
          <p:cNvPr id="5" name="Рисунок 4" descr="C:\Users\User\Downloads\Приключтения.heic">
            <a:extLst>
              <a:ext uri="{FF2B5EF4-FFF2-40B4-BE49-F238E27FC236}">
                <a16:creationId xmlns:a16="http://schemas.microsoft.com/office/drawing/2014/main" xmlns="" id="{417DA278-7CD0-BF01-B831-1404498CD62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616" y="88986"/>
            <a:ext cx="2401037" cy="202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xmlns="" id="{92AD9699-B2A1-4C66-9239-7969D435C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2" y="130151"/>
            <a:ext cx="2127586" cy="166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8B9894-5441-493C-A7C9-E1AE9182520F}"/>
              </a:ext>
            </a:extLst>
          </p:cNvPr>
          <p:cNvSpPr txBox="1"/>
          <p:nvPr/>
        </p:nvSpPr>
        <p:spPr>
          <a:xfrm>
            <a:off x="2331668" y="35807"/>
            <a:ext cx="4276948" cy="1257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Arial" panose="020B0604020202020204" pitchFamily="34" charset="0"/>
                <a:ea typeface="Droid Sans"/>
                <a:cs typeface="Arial" panose="020B0604020202020204" pitchFamily="34" charset="0"/>
              </a:rPr>
              <a:t>Муниципальное бюджетное общеобразовательное учреждение</a:t>
            </a:r>
            <a:br>
              <a:rPr lang="ru-RU" sz="1800" kern="100" dirty="0">
                <a:effectLst/>
                <a:latin typeface="Arial" panose="020B0604020202020204" pitchFamily="34" charset="0"/>
                <a:ea typeface="Droid Sans"/>
                <a:cs typeface="Arial" panose="020B0604020202020204" pitchFamily="34" charset="0"/>
              </a:rPr>
            </a:br>
            <a:r>
              <a:rPr lang="ru-RU" sz="1800" kern="100" dirty="0">
                <a:effectLst/>
                <a:latin typeface="Arial" panose="020B0604020202020204" pitchFamily="34" charset="0"/>
                <a:ea typeface="Droid Sans"/>
                <a:cs typeface="Arial" panose="020B0604020202020204" pitchFamily="34" charset="0"/>
              </a:rPr>
              <a:t>"Средняя общеобразовательная школа №121 г. Челябинска"</a:t>
            </a:r>
            <a:endParaRPr lang="ru-RU" sz="1400" kern="100" dirty="0">
              <a:effectLst/>
              <a:latin typeface="Arial" panose="020B0604020202020204" pitchFamily="34" charset="0"/>
              <a:ea typeface="Droid Sans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семейного чтения в современности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4"/>
            <a:ext cx="4053000" cy="321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Семья….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Совместное чтение…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                  Все вместе…</a:t>
            </a: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CCFCAC9-A007-4D37-9181-F8DFB8FBA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500" y="2226622"/>
            <a:ext cx="3335153" cy="21316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семейного чтения в современности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4"/>
            <a:ext cx="4053000" cy="321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вытесняют традицию совместных чтений, ослабляя связь между поколениями. Семейные вечера с книгой укрепляют эмоциональные узы и формируют у детей позитивные воспоминания, поддерживая культурные и семейные ценности.
</a:t>
            </a:r>
            <a:endParaRPr lang="en-US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3140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дети и взрослые проводят всё больше времени у экранов, что снижает мотивацию читать и уменьшает качество семейного досуга.
</a:t>
            </a:r>
            <a:endParaRPr lang="en-US" sz="12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интереса к книгам среди детей и родителей
</a:t>
            </a:r>
            <a:endParaRPr lang="en-US" sz="135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времени и привычек к семейному чтению ведет к ослаблению межпоколенческих связей и сокращению возможностей для обмена опытом.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совместных досуговых традиций
</a:t>
            </a:r>
            <a:endParaRPr lang="en-US" sz="1456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общения через книги снижает словарный запас детей и препятствует сохранению важных культурных и семейных традиций.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Беднеющий словарный запас и ослабление передачи ценностей
</a:t>
            </a:r>
            <a:endParaRPr lang="en-US" sz="112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традиции семейного чтения</a:t>
            </a:r>
            <a:r>
              <a:rPr lang="en-US" sz="25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5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45D5CD8-3899-AFE5-3D31-E4FD12666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xmlns="" id="{D8AA2FA1-711D-3EFE-0121-5FE0D45FC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xmlns="" id="{C98C5DDE-5614-D502-751E-01235C3573A4}"/>
              </a:ext>
            </a:extLst>
          </p:cNvPr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endParaRPr lang="ru-RU" sz="3000" b="1" dirty="0">
              <a:solidFill>
                <a:srgbClr val="FDFFF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ru-RU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проекта</a:t>
            </a: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xmlns="" id="{301159B3-1347-A525-D9C1-E67734E3F050}"/>
              </a:ext>
            </a:extLst>
          </p:cNvPr>
          <p:cNvSpPr txBox="1"/>
          <p:nvPr/>
        </p:nvSpPr>
        <p:spPr>
          <a:xfrm>
            <a:off x="469899" y="1096432"/>
            <a:ext cx="8069700" cy="3607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630555" algn="l"/>
                <a:tab pos="810260" algn="l"/>
              </a:tabLst>
            </a:pPr>
            <a:r>
              <a:rPr lang="ru-RU" dirty="0"/>
              <a:t> укрепление семейных связей;</a:t>
            </a:r>
          </a:p>
          <a:p>
            <a:pPr marL="34290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630555" algn="l"/>
                <a:tab pos="810260" algn="l"/>
              </a:tabLst>
            </a:pPr>
            <a:r>
              <a:rPr lang="ru-RU" dirty="0"/>
              <a:t> создание условий для совместных занятий, способствующих укреплению эмоциональных связей между членами семьи:</a:t>
            </a:r>
          </a:p>
          <a:p>
            <a:pPr marL="34290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630555" algn="l"/>
                <a:tab pos="810260" algn="l"/>
              </a:tabLst>
            </a:pPr>
            <a:r>
              <a:rPr lang="ru-RU" dirty="0"/>
              <a:t> привлечение внимания школьников и их родителей к книгам разных жанров и форматов;</a:t>
            </a:r>
          </a:p>
          <a:p>
            <a:pPr marL="34290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630555" algn="l"/>
                <a:tab pos="810260" algn="l"/>
              </a:tabLst>
            </a:pPr>
            <a:r>
              <a:rPr lang="ru-RU" dirty="0"/>
              <a:t> стимулирование желания читать больше и чаще.</a:t>
            </a:r>
          </a:p>
          <a:p>
            <a:pPr lvl="0"/>
            <a:endParaRPr lang="en-US" sz="16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xmlns="" id="{796F8EA2-F21C-EE0E-C0B3-5608F16C54F0}"/>
              </a:ext>
            </a:extLst>
          </p:cNvPr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2148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endParaRPr lang="ru-RU" sz="3000" b="1" dirty="0">
              <a:solidFill>
                <a:srgbClr val="FDFFF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</a:t>
            </a:r>
            <a:r>
              <a:rPr lang="ru-RU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проекта</a:t>
            </a: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69899" y="1096432"/>
            <a:ext cx="8069700" cy="3607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630555" algn="l"/>
                <a:tab pos="810260" algn="l"/>
              </a:tabLst>
            </a:pP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азвитие читательского интереса, </a:t>
            </a:r>
            <a:r>
              <a:rPr lang="x-none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литературного и художественного вкуса членов Клуба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посредством добывания новой информации через совместную деятельность «ученик – учитель - родитель - библиотекарь»</a:t>
            </a: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2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10820" algn="l"/>
                <a:tab pos="279400" algn="l"/>
                <a:tab pos="630555" algn="l"/>
                <a:tab pos="810260" algn="l"/>
              </a:tabLst>
            </a:pP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x-none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озрождение семейного чтения путем приобщения </a:t>
            </a: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</a:t>
            </a:r>
            <a:r>
              <a:rPr lang="x-none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 регулярному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чтению детской литературы</a:t>
            </a: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2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306070" algn="l"/>
                <a:tab pos="630555" algn="l"/>
                <a:tab pos="810260" algn="l"/>
              </a:tabLst>
            </a:pP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тимулирование самостоятельной деятельности обучающихся для развития способностей ребенка: речи, мышления, фантазии, творчества</a:t>
            </a: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  <a:tabLst>
                <a:tab pos="99695" algn="l"/>
                <a:tab pos="279400" algn="l"/>
                <a:tab pos="630555" algn="l"/>
                <a:tab pos="810260" algn="l"/>
              </a:tabLst>
            </a:pP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ормирование культуры чтения, стремления к самореализации</a:t>
            </a: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x-none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ученика, творчески решающего круг задач совместно с родителями</a:t>
            </a:r>
            <a:r>
              <a:rPr lang="ru-RU" sz="12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2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</a:pPr>
            <a:r>
              <a:rPr lang="x-none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исследований и анализ существующих проблем </a:t>
            </a: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формирования читательской компетентности; организации детско-родительского взаимодействия в процессе совместного чтения и обсуждения книг</a:t>
            </a:r>
            <a:r>
              <a:rPr lang="x-none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</a:pP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регулярных встреч и мероприятий, направленных на обсуждение прочитанных книг, проведение викторин, конкурсов и творческих мастерских.</a:t>
            </a: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</a:pP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акций и кампаний, привлекающих внимание общественности к важности чтения и роли библиотек в обществе.</a:t>
            </a: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</a:pP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инициатив учителей и учеников, направленных на популяризацию чтения и улучшение качества образовательного процесса.</a:t>
            </a:r>
          </a:p>
          <a:p>
            <a:pPr marL="342900" lvl="0" indent="-342900" algn="just">
              <a:buSzPts val="1350"/>
              <a:buFont typeface="Times New Roman" panose="02020603050405020304" pitchFamily="18" charset="0"/>
              <a:buChar char="—"/>
            </a:pPr>
            <a:r>
              <a:rPr lang="ru-RU" sz="120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авторских творческих работ.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семейного чтения на ребёнка
</a:t>
            </a:r>
            <a:endParaRPr lang="en-US" sz="232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2000" dirty="0">
              <a:solidFill>
                <a:srgbClr val="413C5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асшир</a:t>
            </a:r>
            <a:r>
              <a:rPr lang="ru-RU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ение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кругозор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а,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познавательных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навыков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0584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уровня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азвити</a:t>
            </a:r>
            <a:r>
              <a:rPr lang="ru-RU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самопознания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2000" dirty="0">
              <a:solidFill>
                <a:srgbClr val="413C5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социальной</a:t>
            </a:r>
            <a:r>
              <a:rPr lang="en-US" sz="2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</a:t>
            </a: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450" y="999745"/>
            <a:ext cx="4338702" cy="3547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тематических </a:t>
            </a:r>
            <a:r>
              <a:rPr lang="en-US" sz="2874" b="1" dirty="0" err="1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</a:t>
            </a:r>
            <a:r>
              <a:rPr lang="en-US" sz="28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endParaRPr lang="en-US" sz="287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форматы мероприятий и их регулярность отражены в таблице, демонстрирующей разнообразие и насыщенность программы.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тематические встречи способствуют комплексному развитию чтения и укреплению семейных традиций.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вслух чтение классических и современных произведений с последующим обсуждением помогает лучше понять содержание и персонажей.
</a:t>
            </a:r>
            <a:endParaRPr lang="en-US" sz="134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чтения и обсуждения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отрывков из произведений развивает творческие способности и способствует глубже погружению в мир героев.
</a:t>
            </a:r>
            <a:endParaRPr lang="en-US" sz="150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книги и инсценировки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иллюстраций, написание историй и живое общение с авторами обогащают опыт участников и вдохновляют на творчество.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мастерские и встречи с писателями
</a:t>
            </a:r>
            <a:endParaRPr lang="en-US" sz="153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семейных встреч в рамках проекта</a:t>
            </a:r>
            <a:r>
              <a:rPr lang="en-US" sz="28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24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B5AA6C1-BE13-C661-256E-E22348122B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7197" y="944819"/>
            <a:ext cx="2769600" cy="177686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4A0CD422-5038-9D33-C923-593AE9B076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4000" y="944820"/>
            <a:ext cx="2829599" cy="175036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74D6BE23-5F0F-511A-8B0F-26F2C8E78F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36734" y="944819"/>
            <a:ext cx="2814641" cy="17768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5481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94575" y="1328555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Прогнозируемые результаты и социальное воздействие проекта
</a:t>
            </a:r>
            <a:endParaRPr lang="en-US" sz="196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88"/>
              </a:lnSpc>
              <a:buNone/>
            </a:pP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семейных отношений
</a:t>
            </a: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23" dirty="0"/>
          </a:p>
        </p:txBody>
      </p:sp>
      <p:sp>
        <p:nvSpPr>
          <p:cNvPr id="21" name="Text 3"/>
          <p:cNvSpPr txBox="1"/>
          <p:nvPr/>
        </p:nvSpPr>
        <p:spPr>
          <a:xfrm>
            <a:off x="1999488" y="2334266"/>
            <a:ext cx="1639824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читательской грамотности</a:t>
            </a:r>
            <a:r>
              <a:rPr lang="en-US" sz="13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3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36" dirty="0"/>
          </a:p>
        </p:txBody>
      </p:sp>
      <p:sp>
        <p:nvSpPr>
          <p:cNvPr id="22" name="Text 4"/>
          <p:cNvSpPr txBox="1"/>
          <p:nvPr/>
        </p:nvSpPr>
        <p:spPr>
          <a:xfrm>
            <a:off x="3639312" y="2334266"/>
            <a:ext cx="1749552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читательского сообщества</a:t>
            </a:r>
            <a:r>
              <a:rPr lang="en-US" sz="14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4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48" dirty="0"/>
          </a:p>
        </p:txBody>
      </p:sp>
      <p:sp>
        <p:nvSpPr>
          <p:cNvPr id="23" name="Text 5"/>
          <p:cNvSpPr txBox="1"/>
          <p:nvPr/>
        </p:nvSpPr>
        <p:spPr>
          <a:xfrm>
            <a:off x="5462016" y="2334266"/>
            <a:ext cx="1749552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культурной среды</a:t>
            </a:r>
            <a:r>
              <a:rPr lang="en-US" sz="11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59" dirty="0"/>
          </a:p>
        </p:txBody>
      </p:sp>
      <p:sp>
        <p:nvSpPr>
          <p:cNvPr id="24" name="Text 6"/>
          <p:cNvSpPr txBox="1"/>
          <p:nvPr/>
        </p:nvSpPr>
        <p:spPr>
          <a:xfrm>
            <a:off x="7211568" y="2334266"/>
            <a:ext cx="185928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преемственности поколений</a:t>
            </a: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9722" y="159283"/>
            <a:ext cx="7651464" cy="3788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ОТЗЫВЫ</a:t>
            </a:r>
            <a:r>
              <a:rPr lang="ru-RU" kern="100" dirty="0">
                <a:latin typeface="Droid Sans"/>
                <a:ea typeface="Droid Sans"/>
                <a:cs typeface="Arial" panose="020B0604020202020204" pitchFamily="34" charset="0"/>
              </a:rPr>
              <a:t> </a:t>
            </a:r>
            <a:r>
              <a:rPr lang="ru-RU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О</a:t>
            </a:r>
            <a:r>
              <a:rPr lang="ru-RU" kern="100" dirty="0">
                <a:latin typeface="Droid Sans"/>
                <a:ea typeface="Droid Sans"/>
                <a:cs typeface="Arial" panose="020B0604020202020204" pitchFamily="34" charset="0"/>
              </a:rPr>
              <a:t> </a:t>
            </a:r>
            <a:r>
              <a:rPr lang="ru-RU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КЛУБЕ</a:t>
            </a:r>
            <a:r>
              <a:rPr lang="ru-RU" kern="100" dirty="0">
                <a:latin typeface="Droid Sans"/>
                <a:ea typeface="Droid Sans"/>
                <a:cs typeface="Arial" panose="020B0604020202020204" pitchFamily="34" charset="0"/>
              </a:rPr>
              <a:t> </a:t>
            </a:r>
            <a:r>
              <a:rPr lang="ru-RU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«ПРИКЛЮЧТЕНИЯ»</a:t>
            </a:r>
            <a:endParaRPr lang="ru-RU" kern="100" dirty="0">
              <a:latin typeface="Droid Sans"/>
              <a:ea typeface="Droid Sans"/>
              <a:cs typeface="Arial" panose="020B0604020202020204" pitchFamily="34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С огромной благодарность и теплотой в душе, хочу рассказать о клубе семейного чтения «</a:t>
            </a:r>
            <a:r>
              <a:rPr lang="ru-RU" sz="1600" kern="100" dirty="0" err="1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ПриклюЧтения</a:t>
            </a:r>
            <a:r>
              <a:rPr lang="ru-RU" sz="1600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», который проводят замечательные Ирина Александровна и Елена Геннадьевна! Каждый раз, перед посещением клуба, мы с дочкой гадаем, о чем сегодня пойдёт речь? А после - рассуждаем об освещенной теме, что очень сближает. Сколько интересных и разных, по эмоциональному восприятию, тем было затронуто!!! Разговор о счастье, письма детей Блокадного Ленинграда, о том как дядя Фёдор из Простоквашино, в столь юном возрасте, смог прожить в деревне без родителей и ещё много интересных тем. А совместное чтение родителей и детей вслух, перед одноклубниками - это можно назвать опытом публичного выступления, который просто необходим ребятам! Благодарю организаторов за эмоции, теплоту и уют, и за чай с конфетами!</a:t>
            </a:r>
            <a:endParaRPr lang="ru-RU" sz="1600" kern="100" dirty="0">
              <a:latin typeface="Droid Sans"/>
              <a:ea typeface="Droid Sans"/>
              <a:cs typeface="Arial" panose="020B0604020202020204" pitchFamily="34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kern="100" dirty="0" err="1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Горман</a:t>
            </a:r>
            <a:r>
              <a:rPr lang="ru-RU" kern="100" dirty="0">
                <a:latin typeface="Times New Roman" panose="02020603050405020304" pitchFamily="18" charset="0"/>
                <a:ea typeface="Droid Sans"/>
                <a:cs typeface="Arial" panose="020B0604020202020204" pitchFamily="34" charset="0"/>
              </a:rPr>
              <a:t> О.Ю., Фомина Вера, 1б класс</a:t>
            </a:r>
            <a:endParaRPr lang="ru-RU" kern="100" dirty="0">
              <a:latin typeface="Droid Sans"/>
              <a:ea typeface="Droid Sans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294DB52-4F4D-4B79-871C-904EA29A7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159" y="3303639"/>
            <a:ext cx="1409944" cy="150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9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4" descr="Picture background">
            <a:extLst>
              <a:ext uri="{FF2B5EF4-FFF2-40B4-BE49-F238E27FC236}">
                <a16:creationId xmlns:a16="http://schemas.microsoft.com/office/drawing/2014/main" xmlns="" id="{03AF850F-3C2A-4BAE-9569-C05F132E7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87" y="779302"/>
            <a:ext cx="6440999" cy="368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021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08EF1D1-D7BB-439B-A945-7B9A43C38E30}"/>
              </a:ext>
            </a:extLst>
          </p:cNvPr>
          <p:cNvSpPr txBox="1"/>
          <p:nvPr/>
        </p:nvSpPr>
        <p:spPr>
          <a:xfrm>
            <a:off x="397823" y="308851"/>
            <a:ext cx="780208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effectLst/>
                <a:latin typeface="YS Text"/>
              </a:rPr>
              <a:t>Что такое счастье?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0" dirty="0">
                <a:effectLst/>
                <a:latin typeface="YS Text"/>
              </a:rPr>
              <a:t>Счастье это просто!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0" dirty="0">
                <a:effectLst/>
                <a:latin typeface="YS Text"/>
              </a:rPr>
              <a:t>Нет у счастья веса,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0" dirty="0">
                <a:effectLst/>
                <a:latin typeface="YS Text"/>
              </a:rPr>
              <a:t>Нет у счастья роста.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</a:t>
            </a:r>
            <a:r>
              <a:rPr lang="ru-RU" b="1" i="0" dirty="0">
                <a:effectLst/>
                <a:latin typeface="YS Text"/>
              </a:rPr>
              <a:t>Счастье не измеришь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</a:t>
            </a:r>
            <a:r>
              <a:rPr lang="ru-RU" b="1" i="0" dirty="0">
                <a:effectLst/>
                <a:latin typeface="YS Text"/>
              </a:rPr>
              <a:t>Яркими словами,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</a:t>
            </a:r>
            <a:r>
              <a:rPr lang="ru-RU" b="1" i="0" dirty="0">
                <a:effectLst/>
                <a:latin typeface="YS Text"/>
              </a:rPr>
              <a:t>Счастье не увидишь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</a:t>
            </a:r>
            <a:r>
              <a:rPr lang="ru-RU" b="1" i="0" dirty="0">
                <a:effectLst/>
                <a:latin typeface="YS Text"/>
              </a:rPr>
              <a:t>Ясными глазами.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</a:t>
            </a:r>
            <a:r>
              <a:rPr lang="ru-RU" b="1" i="0" dirty="0">
                <a:effectLst/>
                <a:latin typeface="YS Text"/>
              </a:rPr>
              <a:t>Как тогда ответить,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</a:t>
            </a:r>
            <a:r>
              <a:rPr lang="ru-RU" b="1" i="0" dirty="0">
                <a:effectLst/>
                <a:latin typeface="YS Text"/>
              </a:rPr>
              <a:t>Что такое счастье?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</a:t>
            </a:r>
            <a:r>
              <a:rPr lang="ru-RU" b="1" i="0" dirty="0">
                <a:effectLst/>
                <a:latin typeface="YS Text"/>
              </a:rPr>
              <a:t>Ведь оно бывает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</a:t>
            </a:r>
            <a:r>
              <a:rPr lang="ru-RU" b="1" i="0" dirty="0">
                <a:effectLst/>
                <a:latin typeface="YS Text"/>
              </a:rPr>
              <a:t>Самой разной масти.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	</a:t>
            </a:r>
            <a:r>
              <a:rPr lang="ru-RU" b="1" i="0" dirty="0" smtClean="0">
                <a:effectLst/>
                <a:latin typeface="YS Text"/>
              </a:rPr>
              <a:t>Счастье</a:t>
            </a:r>
            <a:r>
              <a:rPr lang="ru-RU" b="1" i="0" dirty="0">
                <a:effectLst/>
                <a:latin typeface="YS Text"/>
              </a:rPr>
              <a:t>… это слово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	</a:t>
            </a:r>
            <a:r>
              <a:rPr lang="ru-RU" b="1" i="0" dirty="0" smtClean="0">
                <a:effectLst/>
                <a:latin typeface="YS Text"/>
              </a:rPr>
              <a:t>Много </a:t>
            </a:r>
            <a:r>
              <a:rPr lang="ru-RU" b="1" i="0" dirty="0">
                <a:effectLst/>
                <a:latin typeface="YS Text"/>
              </a:rPr>
              <a:t>лиц имеет,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	</a:t>
            </a:r>
            <a:r>
              <a:rPr lang="ru-RU" b="1" i="0" dirty="0" smtClean="0">
                <a:effectLst/>
                <a:latin typeface="YS Text"/>
              </a:rPr>
              <a:t>Каждый </a:t>
            </a:r>
            <a:r>
              <a:rPr lang="ru-RU" b="1" i="0" dirty="0">
                <a:effectLst/>
                <a:latin typeface="YS Text"/>
              </a:rPr>
              <a:t>понимает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					</a:t>
            </a:r>
            <a:r>
              <a:rPr lang="ru-RU" b="1" i="0" dirty="0" smtClean="0">
                <a:effectLst/>
                <a:latin typeface="YS Text"/>
              </a:rPr>
              <a:t>Счастье</a:t>
            </a:r>
            <a:r>
              <a:rPr lang="ru-RU" b="1" i="0" dirty="0">
                <a:effectLst/>
                <a:latin typeface="YS Text"/>
              </a:rPr>
              <a:t>, как умеет! </a:t>
            </a:r>
            <a:endParaRPr lang="ru-RU" b="1" dirty="0"/>
          </a:p>
        </p:txBody>
      </p:sp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xmlns="" id="{37D63B1D-E0E8-4233-9DBA-23A53BD42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96" y="2535475"/>
            <a:ext cx="2404755" cy="240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icture background">
            <a:extLst>
              <a:ext uri="{FF2B5EF4-FFF2-40B4-BE49-F238E27FC236}">
                <a16:creationId xmlns:a16="http://schemas.microsoft.com/office/drawing/2014/main" xmlns="" id="{27EA96F0-0010-4116-8BF2-FB219C42B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346" y="308851"/>
            <a:ext cx="2968832" cy="222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787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xmlns="" id="{A7A1051B-1C0F-4EB7-9E1E-8CFDF701C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893" y="988411"/>
            <a:ext cx="6925843" cy="356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569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559724"/>
            <a:ext cx="6791700" cy="3482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«ПриклюЧтения»</a:t>
            </a: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ru-RU" dirty="0"/>
              <a:t>это не просто досуговое мероприятие. Это инвестиция в будущее наших детей,  сохранение культурного кода и укрепление института семьи. Мы верим, что поддержка этой инициативы позволит нам вырастить поколение думающих, чувствующих, сопереживающих, добрых и читающих людей.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800" dirty="0"/>
          </a:p>
        </p:txBody>
      </p:sp>
      <p:pic>
        <p:nvPicPr>
          <p:cNvPr id="4" name="Рисунок 3" descr="C:\Users\User\Downloads\Приключтения.heic">
            <a:extLst>
              <a:ext uri="{FF2B5EF4-FFF2-40B4-BE49-F238E27FC236}">
                <a16:creationId xmlns:a16="http://schemas.microsoft.com/office/drawing/2014/main" xmlns="" id="{B4E82ACB-B046-4FBF-45F4-77E7F65D122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05" y="185270"/>
            <a:ext cx="1895902" cy="1694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529</Words>
  <Application>Microsoft Office PowerPoint</Application>
  <PresentationFormat>Экран (16:9)</PresentationFormat>
  <Paragraphs>78</Paragraphs>
  <Slides>15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18</cp:revision>
  <dcterms:created xsi:type="dcterms:W3CDTF">2026-03-30T12:04:57Z</dcterms:created>
  <dcterms:modified xsi:type="dcterms:W3CDTF">2026-04-15T05:03:34Z</dcterms:modified>
</cp:coreProperties>
</file>